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17"/>
  </p:notesMasterIdLst>
  <p:handoutMasterIdLst>
    <p:handoutMasterId r:id="rId18"/>
  </p:handoutMasterIdLst>
  <p:sldIdLst>
    <p:sldId id="256" r:id="rId4"/>
    <p:sldId id="311" r:id="rId5"/>
    <p:sldId id="438" r:id="rId6"/>
    <p:sldId id="329" r:id="rId7"/>
    <p:sldId id="440" r:id="rId8"/>
    <p:sldId id="330" r:id="rId9"/>
    <p:sldId id="333" r:id="rId10"/>
    <p:sldId id="334" r:id="rId11"/>
    <p:sldId id="341" r:id="rId12"/>
    <p:sldId id="452" r:id="rId13"/>
    <p:sldId id="335" r:id="rId14"/>
    <p:sldId id="322" r:id="rId15"/>
    <p:sldId id="312" r:id="rId1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80300" autoAdjust="0"/>
  </p:normalViewPr>
  <p:slideViewPr>
    <p:cSldViewPr>
      <p:cViewPr varScale="1">
        <p:scale>
          <a:sx n="54" d="100"/>
          <a:sy n="54" d="100"/>
        </p:scale>
        <p:origin x="-10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12-06T07:22:47.325" idx="1">
    <p:pos x="10" y="10"/>
    <p:text>DFID
ISDr
World Bank
ELDIS
USAID
FAO/OXFAM
UNICEF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5/14/2013</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5/14/2013</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343717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5/14/2013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5/14/2013</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comments" Target="../comments/comment1.xml"/><Relationship Id="rId10"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470025"/>
          </a:xfrm>
        </p:spPr>
        <p:txBody>
          <a:bodyPr>
            <a:normAutofit fontScale="90000"/>
          </a:bodyPr>
          <a:lstStyle/>
          <a:p>
            <a:r>
              <a:rPr lang="en-US" sz="2800" dirty="0" smtClean="0">
                <a:latin typeface="Georgia" pitchFamily="18" charset="0"/>
              </a:rPr>
              <a:t/>
            </a:r>
            <a:br>
              <a:rPr lang="en-US" sz="2800" dirty="0" smtClean="0">
                <a:latin typeface="Georgia" pitchFamily="18" charset="0"/>
              </a:rPr>
            </a:br>
            <a:r>
              <a:rPr lang="en-US" sz="2800" dirty="0" smtClean="0">
                <a:latin typeface="Georgia" pitchFamily="18" charset="0"/>
              </a:rPr>
              <a:t>Christopher </a:t>
            </a:r>
            <a:r>
              <a:rPr lang="en-US" sz="2800" dirty="0">
                <a:latin typeface="Georgia" pitchFamily="18" charset="0"/>
              </a:rPr>
              <a:t>B. </a:t>
            </a:r>
            <a:r>
              <a:rPr lang="en-US" sz="2800" dirty="0" smtClean="0">
                <a:latin typeface="Georgia" pitchFamily="18" charset="0"/>
              </a:rPr>
              <a:t>Barrett</a:t>
            </a:r>
            <a:r>
              <a:rPr lang="en-US" sz="2700" dirty="0" smtClean="0">
                <a:latin typeface="Georgia" pitchFamily="18" charset="0"/>
              </a:rPr>
              <a:t/>
            </a:r>
            <a:br>
              <a:rPr lang="en-US" sz="2700" dirty="0" smtClean="0">
                <a:latin typeface="Georgia" pitchFamily="18" charset="0"/>
              </a:rPr>
            </a:br>
            <a:r>
              <a:rPr lang="en-US" sz="2700" dirty="0" smtClean="0">
                <a:latin typeface="Georgia" pitchFamily="18" charset="0"/>
              </a:rPr>
              <a:t>Cornell University</a:t>
            </a:r>
            <a:br>
              <a:rPr lang="en-US" sz="2700" dirty="0" smtClean="0">
                <a:latin typeface="Georgia" pitchFamily="18" charset="0"/>
              </a:rPr>
            </a:br>
            <a:r>
              <a:rPr lang="en-US" sz="2700" dirty="0" smtClean="0">
                <a:latin typeface="Georgia" pitchFamily="18" charset="0"/>
              </a:rPr>
              <a:t>May 22, 2013 remarks at panel discussion on Risk &amp; Vulnerability</a:t>
            </a:r>
            <a:br>
              <a:rPr lang="en-US" sz="2700" dirty="0" smtClean="0">
                <a:latin typeface="Georgia" pitchFamily="18" charset="0"/>
              </a:rPr>
            </a:br>
            <a:r>
              <a:rPr lang="en-US" sz="2700" dirty="0" err="1" smtClean="0">
                <a:latin typeface="Georgia" pitchFamily="18" charset="0"/>
              </a:rPr>
              <a:t>Monash</a:t>
            </a:r>
            <a:r>
              <a:rPr lang="en-US" sz="2700" dirty="0" smtClean="0">
                <a:latin typeface="Georgia" pitchFamily="18" charset="0"/>
              </a:rPr>
              <a:t> Centre for Development Economics</a:t>
            </a:r>
            <a:r>
              <a:rPr lang="en-US" sz="2700" dirty="0" smtClean="0">
                <a:latin typeface="Georgia" pitchFamily="18" charset="0"/>
              </a:rPr>
              <a:t/>
            </a:r>
            <a:br>
              <a:rPr lang="en-US" sz="2700" dirty="0" smtClean="0">
                <a:latin typeface="Georgia" pitchFamily="18" charset="0"/>
              </a:rPr>
            </a:br>
            <a:endParaRPr lang="en-US" sz="2700" dirty="0">
              <a:latin typeface="Georgia" pitchFamily="18" charset="0"/>
            </a:endParaRPr>
          </a:p>
        </p:txBody>
      </p:sp>
      <p:sp>
        <p:nvSpPr>
          <p:cNvPr id="3" name="TextBox 2"/>
          <p:cNvSpPr txBox="1"/>
          <p:nvPr/>
        </p:nvSpPr>
        <p:spPr>
          <a:xfrm>
            <a:off x="228600" y="1295400"/>
            <a:ext cx="8686800" cy="3231654"/>
          </a:xfrm>
          <a:prstGeom prst="rect">
            <a:avLst/>
          </a:prstGeom>
          <a:noFill/>
        </p:spPr>
        <p:txBody>
          <a:bodyPr wrap="square" rtlCol="0">
            <a:spAutoFit/>
          </a:bodyPr>
          <a:lstStyle/>
          <a:p>
            <a:pPr algn="ctr"/>
            <a:r>
              <a:rPr lang="en-US" sz="4400" b="1" dirty="0">
                <a:latin typeface="Georgia" pitchFamily="18" charset="0"/>
              </a:rPr>
              <a:t>Resilience to Avoid and </a:t>
            </a:r>
            <a:r>
              <a:rPr lang="en-US" sz="4400" b="1" dirty="0" smtClean="0">
                <a:latin typeface="Georgia" pitchFamily="18" charset="0"/>
              </a:rPr>
              <a:t>Escape Chronic Poverty:</a:t>
            </a:r>
            <a:endParaRPr lang="en-US" sz="4400" dirty="0">
              <a:latin typeface="Georgia" pitchFamily="18" charset="0"/>
            </a:endParaRPr>
          </a:p>
          <a:p>
            <a:pPr algn="ctr"/>
            <a:endParaRPr lang="en-US" sz="2800" b="1" dirty="0" smtClean="0">
              <a:latin typeface="Georgia" pitchFamily="18" charset="0"/>
            </a:endParaRPr>
          </a:p>
          <a:p>
            <a:pPr algn="ctr"/>
            <a:r>
              <a:rPr lang="en-US" sz="2800" dirty="0" smtClean="0">
                <a:latin typeface="Georgia" pitchFamily="18" charset="0"/>
              </a:rPr>
              <a:t>Towards A Theoretical Foundation</a:t>
            </a:r>
          </a:p>
          <a:p>
            <a:pPr algn="ctr"/>
            <a:r>
              <a:rPr lang="en-US" sz="2800" dirty="0" smtClean="0">
                <a:latin typeface="Georgia" pitchFamily="18" charset="0"/>
              </a:rPr>
              <a:t>for Development and Humanitarian Agencies</a:t>
            </a:r>
          </a:p>
          <a:p>
            <a:pPr algn="ctr"/>
            <a:endParaRPr lang="en-US" sz="32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89789" y="990600"/>
            <a:ext cx="8237538" cy="461665"/>
          </a:xfrm>
          <a:prstGeom prst="rect">
            <a:avLst/>
          </a:prstGeom>
          <a:noFill/>
        </p:spPr>
        <p:txBody>
          <a:bodyPr wrap="square" rtlCol="0">
            <a:spAutoFit/>
          </a:bodyPr>
          <a:lstStyle/>
          <a:p>
            <a:pPr algn="ctr"/>
            <a:r>
              <a:rPr lang="en-US" sz="2400" b="1" dirty="0">
                <a:latin typeface="Georgia" pitchFamily="18" charset="0"/>
              </a:rPr>
              <a:t>Coupled human and natural systems dynamics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375" y="1298444"/>
            <a:ext cx="7358026" cy="445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024" y="5657671"/>
            <a:ext cx="8743950" cy="1015663"/>
          </a:xfrm>
          <a:prstGeom prst="rect">
            <a:avLst/>
          </a:prstGeom>
          <a:noFill/>
        </p:spPr>
        <p:txBody>
          <a:bodyPr wrap="square" rtlCol="0">
            <a:spAutoFit/>
          </a:bodyPr>
          <a:lstStyle/>
          <a:p>
            <a:r>
              <a:rPr lang="en-US" sz="2000" dirty="0" smtClean="0">
                <a:latin typeface="Georgia" pitchFamily="18" charset="0"/>
              </a:rPr>
              <a:t>Note:	- Ecological resilience links to human resilience through reciprocal 	causality in coupled human/natural dynamics</a:t>
            </a:r>
          </a:p>
          <a:p>
            <a:r>
              <a:rPr lang="en-US" sz="2000" dirty="0">
                <a:latin typeface="Georgia" pitchFamily="18" charset="0"/>
              </a:rPr>
              <a:t>	</a:t>
            </a:r>
            <a:r>
              <a:rPr lang="en-US" sz="2000" dirty="0" smtClean="0">
                <a:latin typeface="Georgia" pitchFamily="18" charset="0"/>
              </a:rPr>
              <a:t>- Many candidate relationships make prediction difficult at best</a:t>
            </a:r>
            <a:endParaRPr lang="en-US" sz="2000" dirty="0">
              <a:latin typeface="Georgia" pitchFamily="18" charset="0"/>
            </a:endParaRPr>
          </a:p>
        </p:txBody>
      </p:sp>
      <p:sp>
        <p:nvSpPr>
          <p:cNvPr id="7"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t>
            </a:r>
            <a:r>
              <a:rPr lang="en-US" sz="3000" b="1" kern="0" dirty="0" smtClean="0">
                <a:solidFill>
                  <a:schemeClr val="bg1"/>
                </a:solidFill>
                <a:latin typeface="Georgia" pitchFamily="18" charset="0"/>
                <a:ea typeface="+mj-ea"/>
                <a:cs typeface="+mj-cs"/>
              </a:rPr>
              <a:t>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8639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73062" y="956473"/>
            <a:ext cx="8694738" cy="6001643"/>
          </a:xfrm>
          <a:prstGeom prst="rect">
            <a:avLst/>
          </a:prstGeom>
          <a:noFill/>
        </p:spPr>
        <p:txBody>
          <a:bodyPr wrap="square" rtlCol="0">
            <a:spAutoFit/>
          </a:bodyPr>
          <a:lstStyle/>
          <a:p>
            <a:r>
              <a:rPr lang="en-US" sz="2400" b="1" dirty="0" smtClean="0">
                <a:latin typeface="Georgia" pitchFamily="18" charset="0"/>
              </a:rPr>
              <a:t>Objective: min likelihood people fall into HEZ/CPZ </a:t>
            </a:r>
          </a:p>
          <a:p>
            <a:endParaRPr lang="en-US" sz="2400" dirty="0" smtClean="0">
              <a:latin typeface="Georgia" pitchFamily="18" charset="0"/>
            </a:endParaRPr>
          </a:p>
          <a:p>
            <a:r>
              <a:rPr lang="en-US" sz="2400" b="1" u="sng" dirty="0" smtClean="0">
                <a:latin typeface="Georgia" pitchFamily="18" charset="0"/>
              </a:rPr>
              <a:t>Three options</a:t>
            </a:r>
            <a:r>
              <a:rPr lang="en-US" sz="2400" b="1" u="sng" dirty="0">
                <a:latin typeface="Georgia" pitchFamily="18" charset="0"/>
              </a:rPr>
              <a:t>:</a:t>
            </a:r>
          </a:p>
          <a:p>
            <a:pPr marL="457200" lvl="0" indent="-457200">
              <a:buAutoNum type="arabicParenR"/>
            </a:pPr>
            <a:r>
              <a:rPr lang="en-US" sz="2400" dirty="0" smtClean="0">
                <a:latin typeface="Georgia" pitchFamily="18" charset="0"/>
              </a:rPr>
              <a:t>Shift </a:t>
            </a:r>
            <a:r>
              <a:rPr lang="en-US" sz="2400" dirty="0">
                <a:latin typeface="Georgia" pitchFamily="18" charset="0"/>
              </a:rPr>
              <a:t>people’s current state </a:t>
            </a:r>
            <a:r>
              <a:rPr lang="en-US" sz="2400" dirty="0" smtClean="0">
                <a:latin typeface="Georgia" pitchFamily="18" charset="0"/>
              </a:rPr>
              <a:t>– i.e</a:t>
            </a:r>
            <a:r>
              <a:rPr lang="en-US" sz="2400" dirty="0">
                <a:latin typeface="Georgia" pitchFamily="18" charset="0"/>
              </a:rPr>
              <a:t>., </a:t>
            </a:r>
            <a:r>
              <a:rPr lang="en-US" sz="2400" dirty="0" smtClean="0">
                <a:latin typeface="Georgia" pitchFamily="18" charset="0"/>
              </a:rPr>
              <a:t>move </a:t>
            </a:r>
            <a:r>
              <a:rPr lang="en-US" sz="2400" dirty="0">
                <a:latin typeface="Georgia" pitchFamily="18" charset="0"/>
              </a:rPr>
              <a:t>initial state </a:t>
            </a:r>
            <a:r>
              <a:rPr lang="en-US" sz="2400" dirty="0" smtClean="0">
                <a:latin typeface="Georgia" pitchFamily="18" charset="0"/>
              </a:rPr>
              <a:t>rightward. Ex: asset transfers: cash, education, land.</a:t>
            </a:r>
          </a:p>
          <a:p>
            <a:pPr marL="457200" lvl="0" indent="-457200">
              <a:buAutoNum type="arabicParenR"/>
            </a:pPr>
            <a:endParaRPr lang="en-US" sz="2400" dirty="0" smtClean="0">
              <a:latin typeface="Georgia" pitchFamily="18" charset="0"/>
            </a:endParaRPr>
          </a:p>
          <a:p>
            <a:pPr marL="457200" lvl="0" indent="-457200">
              <a:buAutoNum type="arabicParenR"/>
            </a:pPr>
            <a:r>
              <a:rPr lang="en-US" sz="2400" dirty="0" smtClean="0">
                <a:latin typeface="Georgia" pitchFamily="18" charset="0"/>
              </a:rPr>
              <a:t>Alter CTDs directly (and thereby ∆ system too). Ex: social protection - EGS,  insurance, improved police protection, drought-resistant animal/plant genetics. </a:t>
            </a:r>
          </a:p>
          <a:p>
            <a:pPr marL="457200" lvl="0" indent="-457200">
              <a:buAutoNum type="arabicParenR"/>
            </a:pPr>
            <a:endParaRPr lang="en-US" sz="2400" dirty="0" smtClean="0">
              <a:latin typeface="Georgia" pitchFamily="18" charset="0"/>
            </a:endParaRPr>
          </a:p>
          <a:p>
            <a:pPr marL="457200" lvl="0" indent="-457200">
              <a:buAutoNum type="arabicParenR"/>
            </a:pPr>
            <a:r>
              <a:rPr lang="en-US" sz="2400" dirty="0" smtClean="0">
                <a:latin typeface="Georgia" pitchFamily="18" charset="0"/>
              </a:rPr>
              <a:t>Change </a:t>
            </a:r>
            <a:r>
              <a:rPr lang="en-US" sz="2400" dirty="0">
                <a:latin typeface="Georgia" pitchFamily="18" charset="0"/>
              </a:rPr>
              <a:t>the underlying system </a:t>
            </a:r>
            <a:r>
              <a:rPr lang="en-US" sz="2400" dirty="0" smtClean="0">
                <a:latin typeface="Georgia" pitchFamily="18" charset="0"/>
              </a:rPr>
              <a:t>structure – institutions/ technologies – induces ∆ in behaviors and CTDs. </a:t>
            </a:r>
            <a:r>
              <a:rPr lang="en-US" sz="2400" dirty="0" err="1" smtClean="0">
                <a:latin typeface="Georgia" pitchFamily="18" charset="0"/>
              </a:rPr>
              <a:t>Prob</a:t>
            </a:r>
            <a:r>
              <a:rPr lang="en-US" sz="2400" dirty="0" smtClean="0">
                <a:latin typeface="Georgia" pitchFamily="18" charset="0"/>
              </a:rPr>
              <a:t>: multi-scalar reinforcement – ‘fractal poverty traps’ </a:t>
            </a:r>
          </a:p>
          <a:p>
            <a:pPr marL="457200" lvl="0" indent="-457200">
              <a:buAutoNum type="arabicParenR"/>
            </a:pPr>
            <a:endParaRPr lang="en-US" sz="2400" dirty="0" smtClean="0">
              <a:latin typeface="Georgia" pitchFamily="18" charset="0"/>
            </a:endParaRPr>
          </a:p>
          <a:p>
            <a:pPr lvl="0"/>
            <a:r>
              <a:rPr lang="en-US" sz="2400" dirty="0" smtClean="0">
                <a:latin typeface="Georgia" pitchFamily="18" charset="0"/>
              </a:rPr>
              <a:t>Must explore the feedback within broader system to identify </a:t>
            </a:r>
            <a:r>
              <a:rPr lang="en-US" sz="2400" dirty="0" smtClean="0">
                <a:latin typeface="Georgia" pitchFamily="18" charset="0"/>
              </a:rPr>
              <a:t>possible intervention points </a:t>
            </a:r>
            <a:r>
              <a:rPr lang="en-US" sz="2400" dirty="0" smtClean="0">
                <a:latin typeface="Georgia" pitchFamily="18" charset="0"/>
              </a:rPr>
              <a:t>behind </a:t>
            </a:r>
            <a:r>
              <a:rPr lang="en-US" sz="2400" dirty="0" err="1" smtClean="0">
                <a:latin typeface="Georgia" pitchFamily="18" charset="0"/>
              </a:rPr>
              <a:t>univariate</a:t>
            </a:r>
            <a:r>
              <a:rPr lang="en-US" sz="2400" dirty="0" smtClean="0">
                <a:latin typeface="Georgia" pitchFamily="18" charset="0"/>
              </a:rPr>
              <a:t> dynamics.</a:t>
            </a:r>
            <a:endParaRPr lang="en-US" sz="2400" dirty="0">
              <a:latin typeface="Georgia" pitchFamily="18" charset="0"/>
            </a:endParaRPr>
          </a:p>
        </p:txBody>
      </p:sp>
      <p:sp>
        <p:nvSpPr>
          <p:cNvPr id="7" name="Title 5"/>
          <p:cNvSpPr txBox="1">
            <a:spLocks/>
          </p:cNvSpPr>
          <p:nvPr/>
        </p:nvSpPr>
        <p:spPr bwMode="auto">
          <a:xfrm>
            <a:off x="5715000" y="0"/>
            <a:ext cx="3429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Programming </a:t>
            </a:r>
            <a:r>
              <a:rPr lang="en-US" sz="3000" b="1" kern="0" dirty="0" smtClean="0">
                <a:solidFill>
                  <a:schemeClr val="bg1"/>
                </a:solidFill>
                <a:latin typeface="Georgia" pitchFamily="18" charset="0"/>
                <a:ea typeface="+mj-ea"/>
                <a:cs typeface="+mj-cs"/>
              </a:rPr>
              <a:t>implications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9758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64134"/>
            <a:ext cx="8686800" cy="4154984"/>
          </a:xfrm>
          <a:prstGeom prst="rect">
            <a:avLst/>
          </a:prstGeom>
          <a:noFill/>
        </p:spPr>
        <p:txBody>
          <a:bodyPr wrap="square" rtlCol="0">
            <a:spAutoFit/>
          </a:bodyPr>
          <a:lstStyle/>
          <a:p>
            <a:r>
              <a:rPr lang="en-US" sz="2400" dirty="0" smtClean="0">
                <a:latin typeface="Georgia" pitchFamily="18" charset="0"/>
              </a:rPr>
              <a:t>Resilience is a popular buzzword now. But little precision in its use, either theoretically, methodologically or empirically.  </a:t>
            </a:r>
          </a:p>
          <a:p>
            <a:endParaRPr lang="en-US" sz="2400" dirty="0">
              <a:latin typeface="Georgia" pitchFamily="18" charset="0"/>
            </a:endParaRPr>
          </a:p>
          <a:p>
            <a:r>
              <a:rPr lang="en-US" sz="2400" dirty="0" smtClean="0">
                <a:latin typeface="Georgia" pitchFamily="18" charset="0"/>
              </a:rPr>
              <a:t>Aim to help facilitate rigorous, precise use of the concept to help identify how best to avoid and escape chronic poverty.</a:t>
            </a:r>
          </a:p>
          <a:p>
            <a:endParaRPr lang="en-US" sz="2400" dirty="0">
              <a:latin typeface="Georgia" pitchFamily="18" charset="0"/>
            </a:endParaRPr>
          </a:p>
          <a:p>
            <a:r>
              <a:rPr lang="en-US" sz="2400" dirty="0" smtClean="0">
                <a:latin typeface="Georgia" pitchFamily="18" charset="0"/>
              </a:rPr>
              <a:t>This will require advances in theory, measurement and empirical work in many different contexts and over time. </a:t>
            </a:r>
          </a:p>
          <a:p>
            <a:endParaRPr lang="en-US" sz="2400" dirty="0">
              <a:latin typeface="Georgia" pitchFamily="18" charset="0"/>
            </a:endParaRPr>
          </a:p>
          <a:p>
            <a:r>
              <a:rPr lang="en-US" sz="2400" dirty="0" smtClean="0">
                <a:latin typeface="Georgia" pitchFamily="18" charset="0"/>
              </a:rPr>
              <a:t>Much </a:t>
            </a:r>
            <a:r>
              <a:rPr lang="en-US" sz="2400" dirty="0" smtClean="0">
                <a:latin typeface="Georgia" pitchFamily="18" charset="0"/>
              </a:rPr>
              <a:t>to do in all areas … a massive research agenda, especially as agencies begin using resilience as a programming principle.</a:t>
            </a:r>
            <a:endParaRPr lang="en-US" sz="24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Summary</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96227" cy="6879191"/>
          </a:xfrm>
          <a:prstGeom prst="rect">
            <a:avLst/>
          </a:prstGeom>
        </p:spPr>
      </p:pic>
      <p:sp>
        <p:nvSpPr>
          <p:cNvPr id="27651" name="TextBox 2"/>
          <p:cNvSpPr txBox="1">
            <a:spLocks noChangeArrowheads="1"/>
          </p:cNvSpPr>
          <p:nvPr/>
        </p:nvSpPr>
        <p:spPr bwMode="auto">
          <a:xfrm>
            <a:off x="0" y="10668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3962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16" y="962186"/>
            <a:ext cx="2333677" cy="30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079" y="962186"/>
            <a:ext cx="2162175" cy="288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9078" y="4147000"/>
            <a:ext cx="2162176" cy="271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7724" y="943297"/>
            <a:ext cx="2032702" cy="256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3501" y="2256760"/>
            <a:ext cx="20669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9158" y="999922"/>
            <a:ext cx="2238375" cy="33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1570" y="2488367"/>
            <a:ext cx="2108102"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3416" y="2690529"/>
            <a:ext cx="23456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401" y="4495801"/>
            <a:ext cx="2386255" cy="23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09672" y="3595403"/>
            <a:ext cx="2215526" cy="328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25199" y="3600515"/>
            <a:ext cx="2326236" cy="32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5"/>
          <p:cNvSpPr txBox="1">
            <a:spLocks/>
          </p:cNvSpPr>
          <p:nvPr/>
        </p:nvSpPr>
        <p:spPr bwMode="auto">
          <a:xfrm>
            <a:off x="4147334" y="1501"/>
            <a:ext cx="4996666"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Motivation</a:t>
            </a:r>
            <a:endParaRPr lang="en-US" sz="3000" kern="0" dirty="0">
              <a:solidFill>
                <a:schemeClr val="bg1"/>
              </a:solidFill>
              <a:latin typeface="Georgia" pitchFamily="18" charset="0"/>
              <a:ea typeface="+mj-ea"/>
              <a:cs typeface="+mj-cs"/>
            </a:endParaRPr>
          </a:p>
        </p:txBody>
      </p:sp>
      <p:sp>
        <p:nvSpPr>
          <p:cNvPr id="3" name="TextBox 2"/>
          <p:cNvSpPr txBox="1"/>
          <p:nvPr/>
        </p:nvSpPr>
        <p:spPr>
          <a:xfrm>
            <a:off x="175952" y="2902905"/>
            <a:ext cx="8652733" cy="1384995"/>
          </a:xfrm>
          <a:prstGeom prst="rect">
            <a:avLst/>
          </a:prstGeom>
          <a:solidFill>
            <a:schemeClr val="bg1">
              <a:alpha val="67000"/>
            </a:schemeClr>
          </a:solidFill>
        </p:spPr>
        <p:txBody>
          <a:bodyPr wrap="square" rtlCol="0">
            <a:spAutoFit/>
          </a:bodyPr>
          <a:lstStyle/>
          <a:p>
            <a:pPr algn="ctr"/>
            <a:r>
              <a:rPr lang="en-US" sz="2800" b="1" dirty="0" smtClean="0">
                <a:latin typeface="Georgia" pitchFamily="18" charset="0"/>
              </a:rPr>
              <a:t>“Resilience” has rapidly become a ubiquitous buzzword, but ill-defined concept within the development and humanitarian communities</a:t>
            </a:r>
            <a:endParaRPr lang="en-US" sz="2800" b="1" dirty="0">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219200"/>
            <a:ext cx="8915399" cy="6524863"/>
          </a:xfrm>
          <a:prstGeom prst="rect">
            <a:avLst/>
          </a:prstGeom>
          <a:noFill/>
        </p:spPr>
        <p:txBody>
          <a:bodyPr wrap="square" rtlCol="0">
            <a:spAutoFit/>
          </a:bodyPr>
          <a:lstStyle/>
          <a:p>
            <a:r>
              <a:rPr lang="en-US" sz="2400" b="1" dirty="0" smtClean="0">
                <a:latin typeface="Georgia" pitchFamily="18" charset="0"/>
              </a:rPr>
              <a:t>Lacking a theoretical foundation, agencies struggle to design and evaluate resilience programming.</a:t>
            </a:r>
          </a:p>
          <a:p>
            <a:endParaRPr lang="en-US" sz="2400" b="1" dirty="0" smtClean="0">
              <a:latin typeface="Georgia" pitchFamily="18" charset="0"/>
            </a:endParaRPr>
          </a:p>
          <a:p>
            <a:endParaRPr lang="en-US" sz="2400" b="1" dirty="0">
              <a:latin typeface="Georgia" pitchFamily="18" charset="0"/>
            </a:endParaRPr>
          </a:p>
          <a:p>
            <a:r>
              <a:rPr lang="en-US" sz="2400" b="1" dirty="0" smtClean="0">
                <a:latin typeface="Georgia" pitchFamily="18" charset="0"/>
              </a:rPr>
              <a:t>Existing economic theories of welfare dynamics (especially ‘poverty traps’) closely parallel the ecological literature on resilience and resistance: similar ODE-based mathematics of dynamical systems.  </a:t>
            </a:r>
          </a:p>
          <a:p>
            <a:endParaRPr lang="en-US" sz="2400" b="1" dirty="0" smtClean="0">
              <a:latin typeface="Georgia" pitchFamily="18" charset="0"/>
            </a:endParaRPr>
          </a:p>
          <a:p>
            <a:endParaRPr lang="en-US" sz="2400" b="1" dirty="0">
              <a:latin typeface="Georgia" pitchFamily="18" charset="0"/>
            </a:endParaRPr>
          </a:p>
          <a:p>
            <a:r>
              <a:rPr lang="en-US" sz="2400" b="1" dirty="0" smtClean="0">
                <a:latin typeface="Georgia" pitchFamily="18" charset="0"/>
              </a:rPr>
              <a:t>So why not use these tools </a:t>
            </a:r>
            <a:r>
              <a:rPr lang="en-US" sz="2400" b="1" dirty="0" smtClean="0">
                <a:latin typeface="Georgia" pitchFamily="18" charset="0"/>
              </a:rPr>
              <a:t>to advance </a:t>
            </a:r>
            <a:r>
              <a:rPr lang="en-US" sz="2400" b="1" dirty="0">
                <a:latin typeface="Georgia" pitchFamily="18" charset="0"/>
              </a:rPr>
              <a:t>a theory of resilience against chronic </a:t>
            </a:r>
            <a:r>
              <a:rPr lang="en-US" sz="2400" b="1" dirty="0" smtClean="0">
                <a:latin typeface="Georgia" pitchFamily="18" charset="0"/>
              </a:rPr>
              <a:t>poverty and base measurement/evaluation on </a:t>
            </a:r>
            <a:r>
              <a:rPr lang="en-US" sz="2400" b="1" dirty="0">
                <a:latin typeface="Georgia" pitchFamily="18" charset="0"/>
              </a:rPr>
              <a:t>that </a:t>
            </a:r>
            <a:r>
              <a:rPr lang="en-US" sz="2400" b="1" dirty="0" smtClean="0">
                <a:latin typeface="Georgia" pitchFamily="18" charset="0"/>
              </a:rPr>
              <a:t>theory?</a:t>
            </a:r>
            <a:endParaRPr lang="en-US" sz="2400" b="1" dirty="0">
              <a:latin typeface="Georgia" pitchFamily="18" charset="0"/>
            </a:endParaRPr>
          </a:p>
          <a:p>
            <a:endParaRPr lang="en-US" sz="2400" b="1" dirty="0">
              <a:latin typeface="Georgia" pitchFamily="18" charset="0"/>
            </a:endParaRPr>
          </a:p>
          <a:p>
            <a:pPr marL="342900" indent="-342900">
              <a:buFont typeface="Arial" pitchFamily="34" charset="0"/>
              <a:buChar char="•"/>
            </a:pPr>
            <a:endParaRPr lang="en-US" sz="1000" b="1" dirty="0" smtClean="0">
              <a:latin typeface="Georgia" pitchFamily="18" charset="0"/>
            </a:endParaRPr>
          </a:p>
          <a:p>
            <a:endParaRPr lang="en-US" sz="2400" b="1" dirty="0" smtClean="0">
              <a:latin typeface="Georgia" pitchFamily="18" charset="0"/>
            </a:endParaRPr>
          </a:p>
          <a:p>
            <a:pPr marL="342900" indent="-342900">
              <a:lnSpc>
                <a:spcPct val="200000"/>
              </a:lnSpc>
              <a:buFont typeface="Arial" pitchFamily="34" charset="0"/>
              <a:buChar char="•"/>
            </a:pPr>
            <a:endParaRPr lang="en-US" sz="2400" b="1" dirty="0" smtClean="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47334" y="1501"/>
            <a:ext cx="4996666"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7136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61" y="990600"/>
            <a:ext cx="8686800" cy="5447645"/>
          </a:xfrm>
          <a:prstGeom prst="rect">
            <a:avLst/>
          </a:prstGeom>
          <a:noFill/>
        </p:spPr>
        <p:txBody>
          <a:bodyPr wrap="square" rtlCol="0">
            <a:spAutoFit/>
          </a:bodyPr>
          <a:lstStyle/>
          <a:p>
            <a:r>
              <a:rPr lang="en-US" sz="2400" b="1" dirty="0" smtClean="0">
                <a:latin typeface="Georgia" pitchFamily="18" charset="0"/>
              </a:rPr>
              <a:t>Resilience of whom to what?</a:t>
            </a:r>
          </a:p>
          <a:p>
            <a:endParaRPr lang="en-US" sz="2400" b="1" dirty="0" smtClean="0">
              <a:latin typeface="Georgia" pitchFamily="18" charset="0"/>
            </a:endParaRPr>
          </a:p>
          <a:p>
            <a:r>
              <a:rPr lang="en-US" sz="2400" dirty="0" smtClean="0">
                <a:latin typeface="Georgia" pitchFamily="18" charset="0"/>
              </a:rPr>
              <a:t>Subject of interest – quality of life, roughly </a:t>
            </a:r>
            <a:r>
              <a:rPr lang="en-US" sz="2400" dirty="0" err="1" smtClean="0">
                <a:latin typeface="Georgia" pitchFamily="18" charset="0"/>
              </a:rPr>
              <a:t>Sen’s</a:t>
            </a:r>
            <a:r>
              <a:rPr lang="en-US" sz="2400" dirty="0" smtClean="0">
                <a:latin typeface="Georgia" pitchFamily="18" charset="0"/>
              </a:rPr>
              <a:t> ‘capabilities’. </a:t>
            </a:r>
          </a:p>
          <a:p>
            <a:endParaRPr lang="en-US" sz="2400" dirty="0">
              <a:latin typeface="Georgia" pitchFamily="18" charset="0"/>
            </a:endParaRPr>
          </a:p>
          <a:p>
            <a:r>
              <a:rPr lang="en-US" sz="2400" dirty="0" smtClean="0">
                <a:latin typeface="Georgia" pitchFamily="18" charset="0"/>
              </a:rPr>
              <a:t>This implies a focus on individuals’ (and groups’) </a:t>
            </a:r>
            <a:r>
              <a:rPr lang="en-US" sz="2400" i="1" dirty="0" smtClean="0">
                <a:latin typeface="Georgia" pitchFamily="18" charset="0"/>
              </a:rPr>
              <a:t>well-being within</a:t>
            </a:r>
            <a:r>
              <a:rPr lang="en-US" sz="2400" dirty="0" smtClean="0">
                <a:latin typeface="Georgia" pitchFamily="18" charset="0"/>
              </a:rPr>
              <a:t> a system, not the </a:t>
            </a:r>
            <a:r>
              <a:rPr lang="en-US" sz="2400" i="1" dirty="0" smtClean="0">
                <a:latin typeface="Georgia" pitchFamily="18" charset="0"/>
              </a:rPr>
              <a:t>state of </a:t>
            </a:r>
            <a:r>
              <a:rPr lang="en-US" sz="2400" dirty="0" smtClean="0">
                <a:latin typeface="Georgia" pitchFamily="18" charset="0"/>
              </a:rPr>
              <a:t>a system itself.  System has instrumental  rather than intrinsic importance.</a:t>
            </a:r>
          </a:p>
          <a:p>
            <a:endParaRPr lang="en-US" dirty="0">
              <a:latin typeface="Georgia" pitchFamily="18" charset="0"/>
            </a:endParaRPr>
          </a:p>
          <a:p>
            <a:r>
              <a:rPr lang="en-US" sz="2400" dirty="0" smtClean="0">
                <a:latin typeface="Georgia" pitchFamily="18" charset="0"/>
              </a:rPr>
              <a:t>Focus further on </a:t>
            </a:r>
            <a:r>
              <a:rPr lang="en-US" sz="2400" b="1" i="1" dirty="0" smtClean="0">
                <a:latin typeface="Georgia" pitchFamily="18" charset="0"/>
              </a:rPr>
              <a:t>minimizing the human experience of chronic poverty</a:t>
            </a:r>
            <a:r>
              <a:rPr lang="en-US" sz="2400" dirty="0" smtClean="0">
                <a:latin typeface="Georgia" pitchFamily="18" charset="0"/>
              </a:rPr>
              <a:t>. </a:t>
            </a:r>
            <a:endParaRPr lang="en-US" sz="2400" dirty="0" smtClean="0">
              <a:latin typeface="Georgia" pitchFamily="18" charset="0"/>
            </a:endParaRPr>
          </a:p>
          <a:p>
            <a:endParaRPr lang="en-US" dirty="0">
              <a:latin typeface="Georgia" pitchFamily="18" charset="0"/>
            </a:endParaRPr>
          </a:p>
          <a:p>
            <a:r>
              <a:rPr lang="en-US" sz="2400" dirty="0" smtClean="0">
                <a:latin typeface="Georgia" pitchFamily="18" charset="0"/>
              </a:rPr>
              <a:t>Do not focus on a specific source of risk</a:t>
            </a:r>
            <a:r>
              <a:rPr lang="en-US" sz="2400" dirty="0">
                <a:latin typeface="Georgia" pitchFamily="18" charset="0"/>
              </a:rPr>
              <a:t> </a:t>
            </a:r>
            <a:r>
              <a:rPr lang="en-US" sz="2400" dirty="0" smtClean="0">
                <a:latin typeface="Georgia" pitchFamily="18" charset="0"/>
              </a:rPr>
              <a:t>b/c problem is uninsured exposure to a </a:t>
            </a:r>
            <a:r>
              <a:rPr lang="en-US" sz="2400" i="1" dirty="0" smtClean="0">
                <a:latin typeface="Georgia" pitchFamily="18" charset="0"/>
              </a:rPr>
              <a:t>wide array </a:t>
            </a:r>
            <a:r>
              <a:rPr lang="en-US" sz="2400" dirty="0" smtClean="0">
                <a:latin typeface="Georgia" pitchFamily="18" charset="0"/>
              </a:rPr>
              <a:t>of stressors (ex ante risk) and shocks (ex post, adverse realizations) to which resilience implies </a:t>
            </a:r>
            <a:r>
              <a:rPr lang="en-US" sz="2400" i="1" dirty="0" smtClean="0">
                <a:latin typeface="Georgia" pitchFamily="18" charset="0"/>
              </a:rPr>
              <a:t>adaptability while </a:t>
            </a:r>
            <a:r>
              <a:rPr lang="en-US" sz="2400" i="1" dirty="0" smtClean="0">
                <a:latin typeface="Georgia" pitchFamily="18" charset="0"/>
              </a:rPr>
              <a:t>staying/becoming </a:t>
            </a:r>
            <a:r>
              <a:rPr lang="en-US" sz="2400" i="1" dirty="0" smtClean="0">
                <a:latin typeface="Georgia" pitchFamily="18" charset="0"/>
              </a:rPr>
              <a:t>non-poor.</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t>
            </a:r>
            <a:r>
              <a:rPr lang="en-US" sz="3000" b="1" kern="0" dirty="0" smtClean="0">
                <a:solidFill>
                  <a:schemeClr val="bg1"/>
                </a:solidFill>
                <a:latin typeface="Georgia" pitchFamily="18" charset="0"/>
                <a:ea typeface="+mj-ea"/>
                <a:cs typeface="+mj-cs"/>
              </a:rPr>
              <a:t>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11785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90600"/>
            <a:ext cx="8915399" cy="5262979"/>
          </a:xfrm>
          <a:prstGeom prst="rect">
            <a:avLst/>
          </a:prstGeom>
          <a:noFill/>
        </p:spPr>
        <p:txBody>
          <a:bodyPr wrap="square" rtlCol="0">
            <a:spAutoFit/>
          </a:bodyPr>
          <a:lstStyle/>
          <a:p>
            <a:r>
              <a:rPr lang="en-US" sz="2400" b="1" dirty="0" smtClean="0">
                <a:latin typeface="Georgia" pitchFamily="18" charset="0"/>
              </a:rPr>
              <a:t>Concept of Resilience for Development</a:t>
            </a:r>
          </a:p>
          <a:p>
            <a:endParaRPr lang="en-US" sz="2400" dirty="0" smtClean="0">
              <a:latin typeface="Georgia" pitchFamily="18" charset="0"/>
            </a:endParaRPr>
          </a:p>
          <a:p>
            <a:r>
              <a:rPr lang="en-US" sz="2400" i="1" dirty="0" smtClean="0">
                <a:latin typeface="Georgia" pitchFamily="18" charset="0"/>
              </a:rPr>
              <a:t>Development resilience represents the likelihood over time of a person, household or other unit not being poor in the face of various stressors  and in the wake of myriad shocks. If and only if that likelihood is high, then the unit is resilient.</a:t>
            </a:r>
          </a:p>
          <a:p>
            <a:endParaRPr lang="en-US" sz="2400" i="1" dirty="0">
              <a:latin typeface="Georgia" pitchFamily="18" charset="0"/>
            </a:endParaRPr>
          </a:p>
          <a:p>
            <a:r>
              <a:rPr lang="en-US" sz="2400" b="1" u="sng" dirty="0" smtClean="0">
                <a:latin typeface="Cambria" pitchFamily="18" charset="0"/>
              </a:rPr>
              <a:t>Key Elements:</a:t>
            </a:r>
          </a:p>
          <a:p>
            <a:r>
              <a:rPr lang="en-US" sz="2400" b="1" dirty="0" smtClean="0">
                <a:latin typeface="Cambria" pitchFamily="18" charset="0"/>
              </a:rPr>
              <a:t> Standards of living: </a:t>
            </a:r>
            <a:r>
              <a:rPr lang="en-US" sz="2400" dirty="0" smtClean="0">
                <a:latin typeface="Cambria" pitchFamily="18" charset="0"/>
              </a:rPr>
              <a:t>Focus on avoiding/escaping poverty</a:t>
            </a:r>
          </a:p>
          <a:p>
            <a:r>
              <a:rPr lang="en-US" sz="2400" b="1" dirty="0" smtClean="0">
                <a:latin typeface="Cambria" pitchFamily="18" charset="0"/>
              </a:rPr>
              <a:t> Effects of stressors: </a:t>
            </a:r>
            <a:r>
              <a:rPr lang="en-US" sz="2400" dirty="0" smtClean="0">
                <a:latin typeface="Cambria" pitchFamily="18" charset="0"/>
              </a:rPr>
              <a:t>Uninsured risk influences dynamic incentives</a:t>
            </a:r>
          </a:p>
          <a:p>
            <a:r>
              <a:rPr lang="en-US" sz="2400" b="1" dirty="0" smtClean="0">
                <a:latin typeface="Cambria" pitchFamily="18" charset="0"/>
              </a:rPr>
              <a:t> Response to shocks:</a:t>
            </a:r>
            <a:r>
              <a:rPr lang="en-US" sz="2400" dirty="0">
                <a:latin typeface="Cambria" pitchFamily="18" charset="0"/>
              </a:rPr>
              <a:t> </a:t>
            </a:r>
            <a:r>
              <a:rPr lang="en-US" sz="2400" dirty="0" smtClean="0">
                <a:latin typeface="Cambria" pitchFamily="18" charset="0"/>
              </a:rPr>
              <a:t>Temporary setbacks vs. permanent descents</a:t>
            </a:r>
          </a:p>
          <a:p>
            <a:r>
              <a:rPr lang="en-US" sz="2400" dirty="0" smtClean="0">
                <a:latin typeface="Cambria" pitchFamily="18" charset="0"/>
              </a:rPr>
              <a:t> </a:t>
            </a:r>
            <a:r>
              <a:rPr lang="en-US" sz="2400" b="1" dirty="0" smtClean="0">
                <a:latin typeface="Cambria" pitchFamily="18" charset="0"/>
              </a:rPr>
              <a:t>Dynamical system</a:t>
            </a:r>
            <a:r>
              <a:rPr lang="en-US" sz="2400" dirty="0" smtClean="0">
                <a:latin typeface="Cambria" pitchFamily="18" charset="0"/>
              </a:rPr>
              <a:t> vs. static representations of standards of living </a:t>
            </a:r>
          </a:p>
          <a:p>
            <a:endParaRPr lang="en-US" sz="2400" b="1" dirty="0" smtClean="0">
              <a:latin typeface="Cambria" pitchFamily="18" charset="0"/>
            </a:endParaRPr>
          </a:p>
          <a:p>
            <a:endParaRPr lang="en-US" sz="2400" b="1" dirty="0" smtClean="0">
              <a:latin typeface="Cambr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t>
            </a:r>
            <a:r>
              <a:rPr lang="en-US" sz="3000" b="1" kern="0" dirty="0" smtClean="0">
                <a:solidFill>
                  <a:schemeClr val="bg1"/>
                </a:solidFill>
                <a:latin typeface="Georgia" pitchFamily="18" charset="0"/>
                <a:ea typeface="+mj-ea"/>
                <a:cs typeface="+mj-cs"/>
              </a:rPr>
              <a:t>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852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457200" y="5857494"/>
            <a:ext cx="8382000" cy="1015663"/>
          </a:xfrm>
          <a:prstGeom prst="rect">
            <a:avLst/>
          </a:prstGeom>
          <a:noFill/>
        </p:spPr>
        <p:txBody>
          <a:bodyPr wrap="square" rtlCol="0">
            <a:spAutoFit/>
          </a:bodyPr>
          <a:lstStyle/>
          <a:p>
            <a:r>
              <a:rPr lang="en-US" sz="2000" dirty="0" err="1" smtClean="0">
                <a:latin typeface="Georgia" pitchFamily="18" charset="0"/>
              </a:rPr>
              <a:t>Noncontroversially</a:t>
            </a:r>
            <a:r>
              <a:rPr lang="en-US" sz="2000" dirty="0" smtClean="0">
                <a:latin typeface="Georgia" pitchFamily="18" charset="0"/>
              </a:rPr>
              <a:t>: NPZ &gt;&gt; CPZ &gt;&gt; HEZ </a:t>
            </a:r>
          </a:p>
          <a:p>
            <a:r>
              <a:rPr lang="en-US" sz="2000" dirty="0" smtClean="0">
                <a:latin typeface="Georgia" pitchFamily="18" charset="0"/>
              </a:rPr>
              <a:t>Those in CPZ or HEZ are chronically poor in expectation</a:t>
            </a:r>
          </a:p>
          <a:p>
            <a:r>
              <a:rPr lang="en-US" sz="2000" dirty="0" smtClean="0">
                <a:latin typeface="Georgia" pitchFamily="18" charset="0"/>
              </a:rPr>
              <a:t>The CEF reflects </a:t>
            </a:r>
            <a:r>
              <a:rPr lang="en-US" sz="2000" dirty="0" err="1" smtClean="0">
                <a:latin typeface="Georgia" pitchFamily="18" charset="0"/>
              </a:rPr>
              <a:t>indiv</a:t>
            </a:r>
            <a:r>
              <a:rPr lang="en-US" sz="2000" dirty="0" smtClean="0">
                <a:latin typeface="Georgia" pitchFamily="18" charset="0"/>
              </a:rPr>
              <a:t>/collective behaviors (agency/power) w/n system</a:t>
            </a:r>
            <a:endParaRPr lang="en-US" sz="2000" dirty="0">
              <a:latin typeface="Georgia"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64" y="990600"/>
            <a:ext cx="7800472" cy="520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t>
            </a:r>
            <a:r>
              <a:rPr lang="en-US" sz="3000" b="1" kern="0" dirty="0" smtClean="0">
                <a:solidFill>
                  <a:schemeClr val="bg1"/>
                </a:solidFill>
                <a:latin typeface="Georgia" pitchFamily="18" charset="0"/>
                <a:ea typeface="+mj-ea"/>
                <a:cs typeface="+mj-cs"/>
              </a:rPr>
              <a:t>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84380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457200" y="4122945"/>
            <a:ext cx="8458200" cy="2554545"/>
          </a:xfrm>
          <a:prstGeom prst="rect">
            <a:avLst/>
          </a:prstGeom>
          <a:noFill/>
        </p:spPr>
        <p:txBody>
          <a:bodyPr wrap="square" rtlCol="0">
            <a:spAutoFit/>
          </a:bodyPr>
          <a:lstStyle/>
          <a:p>
            <a:r>
              <a:rPr lang="en-US" sz="2000" dirty="0">
                <a:latin typeface="Georgia" pitchFamily="18" charset="0"/>
              </a:rPr>
              <a:t>For the current non-poor, seek </a:t>
            </a:r>
            <a:r>
              <a:rPr lang="en-US" sz="2000" dirty="0" smtClean="0">
                <a:latin typeface="Georgia" pitchFamily="18" charset="0"/>
              </a:rPr>
              <a:t>resilience/resistance </a:t>
            </a:r>
            <a:r>
              <a:rPr lang="en-US" sz="2000" dirty="0">
                <a:latin typeface="Georgia" pitchFamily="18" charset="0"/>
              </a:rPr>
              <a:t>against shocks in the ecological </a:t>
            </a:r>
            <a:r>
              <a:rPr lang="en-US" sz="2000" dirty="0" smtClean="0">
                <a:latin typeface="Georgia" pitchFamily="18" charset="0"/>
              </a:rPr>
              <a:t>sense: </a:t>
            </a:r>
            <a:r>
              <a:rPr lang="en-US" sz="2000" dirty="0">
                <a:latin typeface="Georgia" pitchFamily="18" charset="0"/>
              </a:rPr>
              <a:t>no shift to either of the lower, less desirable zones.</a:t>
            </a:r>
          </a:p>
          <a:p>
            <a:endParaRPr lang="en-US" sz="2000" dirty="0">
              <a:latin typeface="Georgia" pitchFamily="18" charset="0"/>
            </a:endParaRPr>
          </a:p>
          <a:p>
            <a:r>
              <a:rPr lang="en-US" sz="2000" dirty="0" smtClean="0">
                <a:latin typeface="Georgia" pitchFamily="18" charset="0"/>
              </a:rPr>
              <a:t>But </a:t>
            </a:r>
            <a:r>
              <a:rPr lang="en-US" sz="2000" dirty="0">
                <a:latin typeface="Georgia" pitchFamily="18" charset="0"/>
              </a:rPr>
              <a:t>for the current poor, those </a:t>
            </a:r>
            <a:r>
              <a:rPr lang="en-US" sz="2000" dirty="0" smtClean="0">
                <a:latin typeface="Georgia" pitchFamily="18" charset="0"/>
              </a:rPr>
              <a:t>in HEZ/CPZ, the </a:t>
            </a:r>
            <a:r>
              <a:rPr lang="en-US" sz="2000" dirty="0">
                <a:latin typeface="Georgia" pitchFamily="18" charset="0"/>
              </a:rPr>
              <a:t>objective is </a:t>
            </a:r>
            <a:r>
              <a:rPr lang="en-US" sz="2000" i="1" dirty="0" smtClean="0">
                <a:latin typeface="Georgia" pitchFamily="18" charset="0"/>
              </a:rPr>
              <a:t>productive disruption</a:t>
            </a:r>
            <a:r>
              <a:rPr lang="en-US" sz="2000" dirty="0">
                <a:latin typeface="Georgia" pitchFamily="18" charset="0"/>
              </a:rPr>
              <a:t>,</a:t>
            </a:r>
            <a:r>
              <a:rPr lang="en-US" sz="2000" dirty="0" smtClean="0">
                <a:latin typeface="Georgia" pitchFamily="18" charset="0"/>
              </a:rPr>
              <a:t> to shift </a:t>
            </a:r>
            <a:r>
              <a:rPr lang="en-US" sz="2000" dirty="0" smtClean="0">
                <a:latin typeface="Georgia" pitchFamily="18" charset="0"/>
              </a:rPr>
              <a:t>states to the NPZ.</a:t>
            </a:r>
            <a:endParaRPr lang="en-US" sz="2000" dirty="0" smtClean="0">
              <a:latin typeface="Georgia" pitchFamily="18" charset="0"/>
            </a:endParaRPr>
          </a:p>
          <a:p>
            <a:endParaRPr lang="en-US" sz="2000" dirty="0">
              <a:latin typeface="Georgia" pitchFamily="18" charset="0"/>
            </a:endParaRPr>
          </a:p>
          <a:p>
            <a:r>
              <a:rPr lang="en-US" sz="2000" b="1" i="1" dirty="0">
                <a:latin typeface="Georgia" pitchFamily="18" charset="0"/>
              </a:rPr>
              <a:t>Asymmetry</a:t>
            </a:r>
            <a:r>
              <a:rPr lang="en-US" sz="2000" dirty="0">
                <a:latin typeface="Georgia" pitchFamily="18" charset="0"/>
              </a:rPr>
              <a:t> is therefore a fundamental property of resilience </a:t>
            </a:r>
            <a:r>
              <a:rPr lang="en-US" sz="2000" dirty="0" smtClean="0">
                <a:latin typeface="Georgia" pitchFamily="18" charset="0"/>
              </a:rPr>
              <a:t>against chronic </a:t>
            </a:r>
            <a:r>
              <a:rPr lang="en-US" sz="2000" dirty="0">
                <a:latin typeface="Georgia" pitchFamily="18" charset="0"/>
              </a:rPr>
              <a:t>poverty.</a:t>
            </a:r>
            <a:r>
              <a:rPr lang="en-US" sz="2000" dirty="0" smtClean="0">
                <a:latin typeface="Georgia" pitchFamily="18" charset="0"/>
              </a:rPr>
              <a:t> Thus stability ≠ resilience.</a:t>
            </a:r>
            <a:endParaRPr lang="en-US" sz="2000" dirty="0">
              <a:latin typeface="Georgia"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43001"/>
            <a:ext cx="4464122" cy="297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1295400"/>
            <a:ext cx="4191000" cy="2554545"/>
          </a:xfrm>
          <a:prstGeom prst="rect">
            <a:avLst/>
          </a:prstGeom>
          <a:noFill/>
        </p:spPr>
        <p:txBody>
          <a:bodyPr wrap="square" rtlCol="0">
            <a:spAutoFit/>
          </a:bodyPr>
          <a:lstStyle/>
          <a:p>
            <a:r>
              <a:rPr lang="en-US" sz="2000" dirty="0">
                <a:latin typeface="Georgia" pitchFamily="18" charset="0"/>
              </a:rPr>
              <a:t>The development ambition is </a:t>
            </a:r>
            <a:r>
              <a:rPr lang="en-US" sz="2000" dirty="0" smtClean="0">
                <a:latin typeface="Georgia" pitchFamily="18" charset="0"/>
              </a:rPr>
              <a:t>to move </a:t>
            </a:r>
            <a:r>
              <a:rPr lang="en-US" sz="2000" dirty="0">
                <a:latin typeface="Georgia" pitchFamily="18" charset="0"/>
              </a:rPr>
              <a:t>people into the non-poor zone and keep them there. </a:t>
            </a:r>
            <a:endParaRPr lang="en-US" sz="2000" dirty="0" smtClean="0">
              <a:latin typeface="Georgia" pitchFamily="18" charset="0"/>
            </a:endParaRPr>
          </a:p>
          <a:p>
            <a:endParaRPr lang="en-US" sz="2000" dirty="0">
              <a:latin typeface="Georgia" pitchFamily="18" charset="0"/>
            </a:endParaRPr>
          </a:p>
          <a:p>
            <a:r>
              <a:rPr lang="en-US" sz="2000" dirty="0" smtClean="0">
                <a:latin typeface="Georgia" pitchFamily="18" charset="0"/>
              </a:rPr>
              <a:t>The humanitarian ambition is to keep people from falling into HEZ … offers foundation of a rights-based approach to resilience.</a:t>
            </a:r>
            <a:endParaRPr lang="en-US" dirty="0"/>
          </a:p>
        </p:txBody>
      </p:sp>
      <p:sp>
        <p:nvSpPr>
          <p:cNvPr id="7"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t>
            </a:r>
            <a:r>
              <a:rPr lang="en-US" sz="3000" b="1" kern="0" dirty="0" smtClean="0">
                <a:solidFill>
                  <a:schemeClr val="bg1"/>
                </a:solidFill>
                <a:latin typeface="Georgia" pitchFamily="18" charset="0"/>
                <a:ea typeface="+mj-ea"/>
                <a:cs typeface="+mj-cs"/>
              </a:rPr>
              <a:t>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3620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247650" y="5657671"/>
            <a:ext cx="8743950" cy="1200329"/>
          </a:xfrm>
          <a:prstGeom prst="rect">
            <a:avLst/>
          </a:prstGeom>
          <a:noFill/>
        </p:spPr>
        <p:txBody>
          <a:bodyPr wrap="square" rtlCol="0">
            <a:spAutoFit/>
          </a:bodyPr>
          <a:lstStyle/>
          <a:p>
            <a:r>
              <a:rPr lang="en-US" sz="2400" dirty="0" smtClean="0">
                <a:latin typeface="Georgia" pitchFamily="18" charset="0"/>
              </a:rPr>
              <a:t>Note:  The shape of the CTD affects the shape of the CEF</a:t>
            </a:r>
          </a:p>
          <a:p>
            <a:r>
              <a:rPr lang="en-US" sz="2400" dirty="0" smtClean="0">
                <a:latin typeface="Georgia" pitchFamily="18" charset="0"/>
              </a:rPr>
              <a:t>	</a:t>
            </a:r>
            <a:r>
              <a:rPr lang="en-US" sz="2400" dirty="0">
                <a:latin typeface="Georgia" pitchFamily="18" charset="0"/>
              </a:rPr>
              <a:t>Transitory shocks (- or +) can have persistent effects</a:t>
            </a:r>
          </a:p>
          <a:p>
            <a:r>
              <a:rPr lang="en-US" sz="2400" dirty="0">
                <a:latin typeface="Georgia" pitchFamily="18" charset="0"/>
              </a:rPr>
              <a:t>	Risk </a:t>
            </a:r>
            <a:r>
              <a:rPr lang="en-US" sz="2400" dirty="0" smtClean="0">
                <a:latin typeface="Georgia" pitchFamily="18" charset="0"/>
              </a:rPr>
              <a:t>may </a:t>
            </a:r>
            <a:r>
              <a:rPr lang="en-US" sz="2400" dirty="0" smtClean="0">
                <a:latin typeface="Georgia" pitchFamily="18" charset="0"/>
              </a:rPr>
              <a:t>be </a:t>
            </a:r>
            <a:r>
              <a:rPr lang="en-US" sz="2400" dirty="0" smtClean="0">
                <a:latin typeface="Georgia" pitchFamily="18" charset="0"/>
              </a:rPr>
              <a:t>endogenous to system state	</a:t>
            </a:r>
            <a:endParaRPr lang="en-US" sz="2400" dirty="0">
              <a:latin typeface="Georgia" pitchFamily="18" charset="0"/>
            </a:endParaRPr>
          </a:p>
        </p:txBody>
      </p:sp>
      <p:sp>
        <p:nvSpPr>
          <p:cNvPr id="6" name="TextBox 5"/>
          <p:cNvSpPr txBox="1"/>
          <p:nvPr/>
        </p:nvSpPr>
        <p:spPr>
          <a:xfrm>
            <a:off x="373062" y="956473"/>
            <a:ext cx="8161337" cy="461665"/>
          </a:xfrm>
          <a:prstGeom prst="rect">
            <a:avLst/>
          </a:prstGeom>
          <a:noFill/>
        </p:spPr>
        <p:txBody>
          <a:bodyPr wrap="square" rtlCol="0">
            <a:spAutoFit/>
          </a:bodyPr>
          <a:lstStyle/>
          <a:p>
            <a:r>
              <a:rPr lang="en-US" sz="2400" b="1" dirty="0" smtClean="0">
                <a:latin typeface="Georgia" pitchFamily="18" charset="0"/>
              </a:rPr>
              <a:t>Explicitly incorporate risk, move from CEF to CTD:</a:t>
            </a:r>
            <a:endParaRPr lang="en-US" sz="2400" b="1" dirty="0">
              <a:latin typeface="Georgia"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257" y="1507922"/>
            <a:ext cx="6518275" cy="44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t>
            </a:r>
            <a:r>
              <a:rPr lang="en-US" sz="3000" b="1" kern="0" dirty="0" smtClean="0">
                <a:solidFill>
                  <a:schemeClr val="bg1"/>
                </a:solidFill>
                <a:latin typeface="Georgia" pitchFamily="18" charset="0"/>
                <a:ea typeface="+mj-ea"/>
                <a:cs typeface="+mj-cs"/>
              </a:rPr>
              <a:t>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48644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247650" y="1600200"/>
            <a:ext cx="8743950" cy="5262979"/>
          </a:xfrm>
          <a:prstGeom prst="rect">
            <a:avLst/>
          </a:prstGeom>
          <a:noFill/>
        </p:spPr>
        <p:txBody>
          <a:bodyPr wrap="square" rtlCol="0">
            <a:spAutoFit/>
          </a:bodyPr>
          <a:lstStyle/>
          <a:p>
            <a:r>
              <a:rPr lang="en-US" sz="2400" dirty="0" smtClean="0">
                <a:latin typeface="Georgia" pitchFamily="18" charset="0"/>
              </a:rPr>
              <a:t>If we represent the preceding conditional transitions as:</a:t>
            </a:r>
          </a:p>
          <a:p>
            <a:r>
              <a:rPr lang="en-US" sz="2400" dirty="0" smtClean="0">
                <a:latin typeface="Georgia" pitchFamily="18" charset="0"/>
              </a:rPr>
              <a:t>		W</a:t>
            </a:r>
            <a:r>
              <a:rPr lang="en-US" sz="2400" baseline="-25000" dirty="0" smtClean="0">
                <a:latin typeface="Georgia" pitchFamily="18" charset="0"/>
              </a:rPr>
              <a:t>t+1</a:t>
            </a:r>
            <a:r>
              <a:rPr lang="en-US" sz="2400" dirty="0" smtClean="0">
                <a:latin typeface="Georgia" pitchFamily="18" charset="0"/>
              </a:rPr>
              <a:t>=g(</a:t>
            </a:r>
            <a:r>
              <a:rPr lang="en-US" sz="2400" dirty="0" err="1" smtClean="0">
                <a:latin typeface="Georgia" pitchFamily="18" charset="0"/>
              </a:rPr>
              <a:t>W</a:t>
            </a:r>
            <a:r>
              <a:rPr lang="en-US" sz="2400" baseline="-25000" dirty="0" err="1" smtClean="0">
                <a:latin typeface="Georgia" pitchFamily="18" charset="0"/>
              </a:rPr>
              <a:t>t</a:t>
            </a:r>
            <a:r>
              <a:rPr lang="en-US" sz="2400" dirty="0" err="1" smtClean="0">
                <a:latin typeface="Georgia" pitchFamily="18" charset="0"/>
              </a:rPr>
              <a:t>|R</a:t>
            </a:r>
            <a:r>
              <a:rPr lang="en-US" sz="2400" baseline="-25000" dirty="0" err="1" smtClean="0">
                <a:latin typeface="Georgia" pitchFamily="18" charset="0"/>
              </a:rPr>
              <a:t>t</a:t>
            </a:r>
            <a:r>
              <a:rPr lang="en-US" sz="2400" dirty="0" smtClean="0">
                <a:latin typeface="Georgia" pitchFamily="18" charset="0"/>
              </a:rPr>
              <a:t>,</a:t>
            </a:r>
            <a:r>
              <a:rPr lang="el-GR" sz="2400" dirty="0" smtClean="0">
                <a:latin typeface="Georgia" pitchFamily="18" charset="0"/>
              </a:rPr>
              <a:t>ε</a:t>
            </a:r>
            <a:r>
              <a:rPr lang="en-US" sz="2400" baseline="-25000" dirty="0" smtClean="0">
                <a:latin typeface="Georgia" pitchFamily="18" charset="0"/>
              </a:rPr>
              <a:t>t</a:t>
            </a:r>
            <a:r>
              <a:rPr lang="en-US" sz="2400" dirty="0" smtClean="0">
                <a:latin typeface="Georgia" pitchFamily="18" charset="0"/>
              </a:rPr>
              <a:t>)</a:t>
            </a:r>
            <a:endParaRPr lang="en-US" sz="2400" dirty="0">
              <a:latin typeface="Georgia" pitchFamily="18" charset="0"/>
            </a:endParaRPr>
          </a:p>
          <a:p>
            <a:r>
              <a:rPr lang="en-US" sz="2400" dirty="0" smtClean="0">
                <a:latin typeface="Georgia" pitchFamily="18" charset="0"/>
              </a:rPr>
              <a:t>where W is welfare, R is the state of the natural resource, and </a:t>
            </a:r>
            <a:r>
              <a:rPr lang="el-GR" sz="2400" dirty="0" smtClean="0">
                <a:latin typeface="Georgia" pitchFamily="18" charset="0"/>
              </a:rPr>
              <a:t>ε</a:t>
            </a:r>
            <a:r>
              <a:rPr lang="en-US" sz="2400" dirty="0" smtClean="0">
                <a:latin typeface="Georgia" pitchFamily="18" charset="0"/>
              </a:rPr>
              <a:t> is an exogenous stochastic driver</a:t>
            </a:r>
          </a:p>
          <a:p>
            <a:endParaRPr lang="en-US" sz="2400" dirty="0">
              <a:latin typeface="Georgia" pitchFamily="18" charset="0"/>
            </a:endParaRPr>
          </a:p>
          <a:p>
            <a:r>
              <a:rPr lang="en-US" sz="2400" dirty="0" smtClean="0">
                <a:latin typeface="Georgia" pitchFamily="18" charset="0"/>
              </a:rPr>
              <a:t>Then simply introducing feedback between R and W </a:t>
            </a:r>
          </a:p>
          <a:p>
            <a:r>
              <a:rPr lang="en-US" sz="2400" dirty="0" smtClean="0">
                <a:latin typeface="Georgia" pitchFamily="18" charset="0"/>
              </a:rPr>
              <a:t>(e.g., range conditions depend on herd size/stocking </a:t>
            </a:r>
            <a:r>
              <a:rPr lang="en-US" sz="2400" dirty="0" smtClean="0">
                <a:latin typeface="Georgia" pitchFamily="18" charset="0"/>
              </a:rPr>
              <a:t>rate, disease reproduction depends on household incomes) </a:t>
            </a:r>
            <a:endParaRPr lang="en-US" sz="2400" dirty="0" smtClean="0">
              <a:latin typeface="Georgia" pitchFamily="18" charset="0"/>
            </a:endParaRPr>
          </a:p>
          <a:p>
            <a:r>
              <a:rPr lang="en-US" sz="2400" dirty="0" smtClean="0">
                <a:latin typeface="Georgia" pitchFamily="18" charset="0"/>
              </a:rPr>
              <a:t>		R</a:t>
            </a:r>
            <a:r>
              <a:rPr lang="en-US" sz="2400" baseline="-25000" dirty="0" smtClean="0">
                <a:latin typeface="Georgia" pitchFamily="18" charset="0"/>
              </a:rPr>
              <a:t>t+1</a:t>
            </a:r>
            <a:r>
              <a:rPr lang="en-US" sz="2400" dirty="0" smtClean="0">
                <a:latin typeface="Georgia" pitchFamily="18" charset="0"/>
              </a:rPr>
              <a:t>=h(</a:t>
            </a:r>
            <a:r>
              <a:rPr lang="en-US" sz="2400" dirty="0" err="1" smtClean="0">
                <a:latin typeface="Georgia" pitchFamily="18" charset="0"/>
              </a:rPr>
              <a:t>R</a:t>
            </a:r>
            <a:r>
              <a:rPr lang="en-US" sz="2400" baseline="-25000" dirty="0" err="1" smtClean="0">
                <a:latin typeface="Georgia" pitchFamily="18" charset="0"/>
              </a:rPr>
              <a:t>t</a:t>
            </a:r>
            <a:r>
              <a:rPr lang="en-US" sz="2400" dirty="0" err="1" smtClean="0">
                <a:latin typeface="Georgia" pitchFamily="18" charset="0"/>
              </a:rPr>
              <a:t>|W</a:t>
            </a:r>
            <a:r>
              <a:rPr lang="en-US" sz="2400" baseline="-25000" dirty="0" err="1" smtClean="0">
                <a:latin typeface="Georgia" pitchFamily="18" charset="0"/>
              </a:rPr>
              <a:t>t</a:t>
            </a:r>
            <a:r>
              <a:rPr lang="en-US" sz="2400" dirty="0" smtClean="0">
                <a:latin typeface="Georgia" pitchFamily="18" charset="0"/>
              </a:rPr>
              <a:t>,</a:t>
            </a:r>
            <a:r>
              <a:rPr lang="el-GR" sz="2400" dirty="0">
                <a:latin typeface="Georgia" pitchFamily="18" charset="0"/>
              </a:rPr>
              <a:t>ε</a:t>
            </a:r>
            <a:r>
              <a:rPr lang="en-US" sz="2400" baseline="-25000" dirty="0">
                <a:latin typeface="Georgia" pitchFamily="18" charset="0"/>
              </a:rPr>
              <a:t>t</a:t>
            </a:r>
            <a:r>
              <a:rPr lang="en-US" sz="2400" dirty="0">
                <a:latin typeface="Georgia" pitchFamily="18" charset="0"/>
              </a:rPr>
              <a:t>)</a:t>
            </a:r>
          </a:p>
          <a:p>
            <a:r>
              <a:rPr lang="en-US" sz="2400" dirty="0" smtClean="0">
                <a:latin typeface="Georgia" pitchFamily="18" charset="0"/>
              </a:rPr>
              <a:t>or allowing for drift in </a:t>
            </a:r>
            <a:r>
              <a:rPr lang="el-GR" sz="2400" dirty="0" smtClean="0">
                <a:latin typeface="Georgia" pitchFamily="18" charset="0"/>
              </a:rPr>
              <a:t>ε</a:t>
            </a:r>
            <a:r>
              <a:rPr lang="en-US" sz="2400" dirty="0" smtClean="0">
                <a:latin typeface="Georgia" pitchFamily="18" charset="0"/>
              </a:rPr>
              <a:t> (e.g., due to climate change) </a:t>
            </a:r>
          </a:p>
          <a:p>
            <a:r>
              <a:rPr lang="en-US" sz="2400" dirty="0" smtClean="0">
                <a:latin typeface="Georgia" pitchFamily="18" charset="0"/>
              </a:rPr>
              <a:t>means the  underlying CTD changes over  time.</a:t>
            </a:r>
          </a:p>
          <a:p>
            <a:endParaRPr lang="en-US" sz="2400" dirty="0">
              <a:latin typeface="Georgia" pitchFamily="18" charset="0"/>
            </a:endParaRPr>
          </a:p>
          <a:p>
            <a:r>
              <a:rPr lang="en-US" sz="2400" dirty="0" smtClean="0">
                <a:latin typeface="Georgia" pitchFamily="18" charset="0"/>
              </a:rPr>
              <a:t>Then the resilience of the underlying resource base becomes </a:t>
            </a:r>
            <a:r>
              <a:rPr lang="en-US" sz="2400" i="1" dirty="0" smtClean="0">
                <a:latin typeface="Georgia" pitchFamily="18" charset="0"/>
              </a:rPr>
              <a:t>instrumentally important </a:t>
            </a:r>
            <a:r>
              <a:rPr lang="en-US" sz="2400" dirty="0" smtClean="0">
                <a:latin typeface="Georgia" pitchFamily="18" charset="0"/>
              </a:rPr>
              <a:t>to resilience against chronic poverty.</a:t>
            </a:r>
            <a:endParaRPr lang="en-US" sz="2400" dirty="0">
              <a:latin typeface="Georgia" pitchFamily="18" charset="0"/>
            </a:endParaRPr>
          </a:p>
        </p:txBody>
      </p:sp>
      <p:sp>
        <p:nvSpPr>
          <p:cNvPr id="6" name="TextBox 5"/>
          <p:cNvSpPr txBox="1"/>
          <p:nvPr/>
        </p:nvSpPr>
        <p:spPr>
          <a:xfrm>
            <a:off x="373063" y="956473"/>
            <a:ext cx="7315200" cy="461665"/>
          </a:xfrm>
          <a:prstGeom prst="rect">
            <a:avLst/>
          </a:prstGeom>
          <a:noFill/>
        </p:spPr>
        <p:txBody>
          <a:bodyPr wrap="square" rtlCol="0">
            <a:spAutoFit/>
          </a:bodyPr>
          <a:lstStyle/>
          <a:p>
            <a:r>
              <a:rPr lang="en-US" sz="2400" b="1" dirty="0" smtClean="0">
                <a:latin typeface="Georgia" pitchFamily="18" charset="0"/>
              </a:rPr>
              <a:t>Feedback between sub-systems can be crucial</a:t>
            </a:r>
            <a:endParaRPr lang="en-US" sz="2400" b="1" dirty="0">
              <a:latin typeface="Georgia" pitchFamily="18" charset="0"/>
            </a:endParaRPr>
          </a:p>
        </p:txBody>
      </p:sp>
      <p:sp>
        <p:nvSpPr>
          <p:cNvPr id="7"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t>
            </a:r>
            <a:r>
              <a:rPr lang="en-US" sz="3000" b="1" kern="0" dirty="0" smtClean="0">
                <a:solidFill>
                  <a:schemeClr val="bg1"/>
                </a:solidFill>
                <a:latin typeface="Georgia" pitchFamily="18" charset="0"/>
                <a:ea typeface="+mj-ea"/>
                <a:cs typeface="+mj-cs"/>
              </a:rPr>
              <a:t>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6806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12151</TotalTime>
  <Words>710</Words>
  <Application>Microsoft Office PowerPoint</Application>
  <PresentationFormat>On-screen Show (4:3)</PresentationFormat>
  <Paragraphs>95</Paragraphs>
  <Slides>13</Slides>
  <Notes>2</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Opportunity104October2008</vt:lpstr>
      <vt:lpstr>Custom Design</vt:lpstr>
      <vt:lpstr>1_Custom Design</vt:lpstr>
      <vt:lpstr> Christopher B. Barrett Cornell University May 22, 2013 remarks at panel discussion on Risk &amp; Vulnerability Monash Centre for Development Economics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667</cp:revision>
  <cp:lastPrinted>2012-10-16T03:05:11Z</cp:lastPrinted>
  <dcterms:created xsi:type="dcterms:W3CDTF">2010-06-02T17:17:22Z</dcterms:created>
  <dcterms:modified xsi:type="dcterms:W3CDTF">2013-05-14T05:54:03Z</dcterms:modified>
</cp:coreProperties>
</file>